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99" r:id="rId3"/>
    <p:sldId id="323" r:id="rId4"/>
    <p:sldId id="325" r:id="rId5"/>
    <p:sldId id="326" r:id="rId6"/>
    <p:sldId id="328" r:id="rId7"/>
    <p:sldId id="329" r:id="rId8"/>
    <p:sldId id="324" r:id="rId9"/>
    <p:sldId id="330" r:id="rId10"/>
    <p:sldId id="320" r:id="rId11"/>
    <p:sldId id="32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3600C-B277-4EC8-BDCF-70222D158AB4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9BA17-F084-4115-8561-0171B5FB1D5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82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F0F2-FB5D-33C4-A252-348ABCC95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/>
              <a:t>KUA - Massacultuur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8CA44-8FD6-C15B-4821-F32EC2B90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L" dirty="0"/>
              <a:t>The American Dream</a:t>
            </a:r>
          </a:p>
        </p:txBody>
      </p:sp>
    </p:spTree>
    <p:extLst>
      <p:ext uri="{BB962C8B-B14F-4D97-AF65-F5344CB8AC3E}">
        <p14:creationId xmlns:p14="http://schemas.microsoft.com/office/powerpoint/2010/main" val="62089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7B9E6-70F0-00A9-C580-E6913D75F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6CA21-6D27-C5B3-501B-9C67105D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310743"/>
          </a:xfrm>
        </p:spPr>
        <p:txBody>
          <a:bodyPr/>
          <a:lstStyle/>
          <a:p>
            <a:pPr algn="ctr"/>
            <a:r>
              <a:rPr lang="nl-NL" dirty="0"/>
              <a:t>Les 5</a:t>
            </a:r>
            <a:br>
              <a:rPr lang="nl-NL" dirty="0"/>
            </a:br>
            <a:br>
              <a:rPr lang="nl-NL" dirty="0"/>
            </a:br>
            <a:r>
              <a:rPr lang="nl-NL" dirty="0"/>
              <a:t> (optioneel)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8162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A49B0-347A-5AF9-28EA-8A7E44BCE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movie&#10;&#10;Description automatically generated">
            <a:extLst>
              <a:ext uri="{FF2B5EF4-FFF2-40B4-BE49-F238E27FC236}">
                <a16:creationId xmlns:a16="http://schemas.microsoft.com/office/drawing/2014/main" id="{2F119D30-DF90-BFDF-2B3A-8EB011D0EE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48" t="4392" r="3716" b="22689"/>
          <a:stretch/>
        </p:blipFill>
        <p:spPr>
          <a:xfrm>
            <a:off x="275420" y="198302"/>
            <a:ext cx="6371438" cy="3558449"/>
          </a:xfrm>
          <a:prstGeom prst="rect">
            <a:avLst/>
          </a:prstGeom>
        </p:spPr>
      </p:pic>
      <p:pic>
        <p:nvPicPr>
          <p:cNvPr id="7" name="Picture 6" descr="A white text with black text&#10;&#10;Description automatically generated">
            <a:extLst>
              <a:ext uri="{FF2B5EF4-FFF2-40B4-BE49-F238E27FC236}">
                <a16:creationId xmlns:a16="http://schemas.microsoft.com/office/drawing/2014/main" id="{61554504-8748-AE0B-3232-28B676DFF9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37" t="9386" r="6805" b="14663"/>
          <a:stretch/>
        </p:blipFill>
        <p:spPr>
          <a:xfrm>
            <a:off x="5446243" y="3073706"/>
            <a:ext cx="6165535" cy="231354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F1796AA-EFC0-020F-DC8F-045984DA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336" y="441363"/>
            <a:ext cx="4760442" cy="2389283"/>
          </a:xfrm>
        </p:spPr>
        <p:txBody>
          <a:bodyPr>
            <a:normAutofit fontScale="90000"/>
          </a:bodyPr>
          <a:lstStyle/>
          <a:p>
            <a:pPr algn="ctr"/>
            <a:r>
              <a:rPr lang="en-NL" dirty="0"/>
              <a:t>Onderzoek</a:t>
            </a:r>
            <a:br>
              <a:rPr lang="en-NL" dirty="0"/>
            </a:br>
            <a:r>
              <a:rPr lang="en-NL" dirty="0"/>
              <a:t>Stanislavski en </a:t>
            </a:r>
            <a:br>
              <a:rPr lang="en-NL" dirty="0"/>
            </a:br>
            <a:r>
              <a:rPr lang="en-NL" dirty="0"/>
              <a:t>’The Method’</a:t>
            </a:r>
          </a:p>
        </p:txBody>
      </p:sp>
    </p:spTree>
    <p:extLst>
      <p:ext uri="{BB962C8B-B14F-4D97-AF65-F5344CB8AC3E}">
        <p14:creationId xmlns:p14="http://schemas.microsoft.com/office/powerpoint/2010/main" val="387060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B517C-DFCB-2E46-A4F7-1E56B8E57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D791-CFE1-7D14-5BFC-6D9EA5D1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310743"/>
          </a:xfrm>
        </p:spPr>
        <p:txBody>
          <a:bodyPr/>
          <a:lstStyle/>
          <a:p>
            <a:pPr algn="ctr"/>
            <a:r>
              <a:rPr lang="nl-NL" dirty="0"/>
              <a:t>Oefenvragen examen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2370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FE51C-E336-FA6F-E9AD-BDE943076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3D21331-492F-078B-4AA7-5CF481FD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532"/>
          <a:stretch/>
        </p:blipFill>
        <p:spPr>
          <a:xfrm>
            <a:off x="3900447" y="632893"/>
            <a:ext cx="7220030" cy="4368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59FB5-3791-3414-9592-ACD9CCED1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41" y="516987"/>
            <a:ext cx="2675432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0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C2651-E6E1-611B-4C27-C30264415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63956-82F7-73A2-381A-A942B3481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64" y="124197"/>
            <a:ext cx="8665072" cy="53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0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49890-F19A-4809-C330-1D944191C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1A2E272-18F4-4D7F-D683-26D4827F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532"/>
          <a:stretch/>
        </p:blipFill>
        <p:spPr>
          <a:xfrm>
            <a:off x="3900447" y="632893"/>
            <a:ext cx="7220030" cy="43687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DB7780-4E3E-96B6-3002-45B8D15E2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5" y="277275"/>
            <a:ext cx="32639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6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D9A97-FC15-9B13-3856-947050660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7A7A13-2667-4C8B-AD22-B9252351C1E4}"/>
              </a:ext>
            </a:extLst>
          </p:cNvPr>
          <p:cNvSpPr txBox="1"/>
          <p:nvPr/>
        </p:nvSpPr>
        <p:spPr>
          <a:xfrm>
            <a:off x="649996" y="308472"/>
            <a:ext cx="10873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Arial" panose="020B0604020202020204" pitchFamily="34" charset="0"/>
              </a:rPr>
              <a:t>V</a:t>
            </a:r>
            <a:r>
              <a:rPr lang="en-GB" sz="1800" b="1" dirty="0" err="1">
                <a:effectLst/>
                <a:latin typeface="Arial" panose="020B0604020202020204" pitchFamily="34" charset="0"/>
              </a:rPr>
              <a:t>erering</a:t>
            </a:r>
            <a:r>
              <a:rPr lang="en-GB" sz="1800" b="1" dirty="0">
                <a:effectLst/>
                <a:latin typeface="Arial" panose="020B0604020202020204" pitchFamily="34" charset="0"/>
              </a:rPr>
              <a:t> van Elvis </a:t>
            </a:r>
            <a:r>
              <a:rPr lang="en-GB" sz="1800" b="1" dirty="0" err="1">
                <a:effectLst/>
                <a:latin typeface="Arial" panose="020B0604020202020204" pitchFamily="34" charset="0"/>
              </a:rPr>
              <a:t>als</a:t>
            </a:r>
            <a:r>
              <a:rPr lang="en-GB" sz="1800" b="1" dirty="0">
                <a:effectLst/>
                <a:latin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Arial" panose="020B0604020202020204" pitchFamily="34" charset="0"/>
              </a:rPr>
              <a:t>Hollywoodberoemdheid</a:t>
            </a:r>
            <a:r>
              <a:rPr lang="en-GB" sz="1800" b="1" dirty="0">
                <a:effectLst/>
                <a:latin typeface="Arial" panose="020B0604020202020204" pitchFamily="34" charset="0"/>
              </a:rPr>
              <a:t> want (twee van de </a:t>
            </a:r>
            <a:r>
              <a:rPr lang="en-GB" sz="1800" b="1" dirty="0" err="1">
                <a:effectLst/>
                <a:latin typeface="Arial" panose="020B0604020202020204" pitchFamily="34" charset="0"/>
              </a:rPr>
              <a:t>volgende</a:t>
            </a:r>
            <a:r>
              <a:rPr lang="en-GB" sz="1800" b="1" dirty="0">
                <a:effectLst/>
                <a:latin typeface="Arial" panose="020B0604020202020204" pitchFamily="34" charset="0"/>
              </a:rPr>
              <a:t>): 2 </a:t>
            </a:r>
          </a:p>
          <a:p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ymbol" pitchFamily="2" charset="2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</a:rPr>
              <a:t>Het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zijn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letterlijk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uitvergrotingen</a:t>
            </a:r>
            <a:r>
              <a:rPr lang="en-GB" sz="1800" dirty="0">
                <a:effectLst/>
                <a:latin typeface="Arial" panose="020B0604020202020204" pitchFamily="34" charset="0"/>
              </a:rPr>
              <a:t> van Elvis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waardoor</a:t>
            </a:r>
            <a:r>
              <a:rPr lang="en-GB" sz="1800" dirty="0">
                <a:effectLst/>
                <a:latin typeface="Arial" panose="020B0604020202020204" pitchFamily="34" charset="0"/>
              </a:rPr>
              <a:t> je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automatisch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tegen</a:t>
            </a:r>
            <a:r>
              <a:rPr lang="en-GB" sz="1800" dirty="0">
                <a:effectLst/>
                <a:latin typeface="Arial" panose="020B0604020202020204" pitchFamily="34" charset="0"/>
              </a:rPr>
              <a:t> hem op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kijkt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ymbol" pitchFamily="2" charset="2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</a:rPr>
              <a:t>Elvis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wordt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hier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getoond</a:t>
            </a:r>
            <a:r>
              <a:rPr lang="en-GB" sz="1800" dirty="0">
                <a:effectLst/>
                <a:latin typeface="Arial" panose="020B0604020202020204" pitchFamily="34" charset="0"/>
              </a:rPr>
              <a:t> in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heroïsche</a:t>
            </a:r>
            <a:r>
              <a:rPr lang="en-GB" sz="1800" dirty="0">
                <a:effectLst/>
                <a:latin typeface="Arial" panose="020B0604020202020204" pitchFamily="34" charset="0"/>
              </a:rPr>
              <a:t> pose: alert (in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actie</a:t>
            </a:r>
            <a:r>
              <a:rPr lang="en-GB" sz="1800" dirty="0">
                <a:effectLst/>
                <a:latin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schietend</a:t>
            </a:r>
            <a:r>
              <a:rPr lang="en-GB" sz="1800" dirty="0">
                <a:effectLst/>
                <a:latin typeface="Arial" panose="020B0604020202020204" pitchFamily="34" charset="0"/>
              </a:rPr>
              <a:t>) /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krachtig</a:t>
            </a:r>
            <a:r>
              <a:rPr lang="en-GB" sz="1800" dirty="0">
                <a:effectLst/>
                <a:latin typeface="Arial" panose="020B0604020202020204" pitchFamily="34" charset="0"/>
              </a:rPr>
              <a:t> /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confronterend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ymbol" pitchFamily="2" charset="2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Ieder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portret</a:t>
            </a:r>
            <a:r>
              <a:rPr lang="en-GB" sz="1800" dirty="0">
                <a:effectLst/>
                <a:latin typeface="Arial" panose="020B0604020202020204" pitchFamily="34" charset="0"/>
              </a:rPr>
              <a:t> 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afgedrukt</a:t>
            </a:r>
            <a:r>
              <a:rPr lang="en-GB" sz="1800" dirty="0">
                <a:effectLst/>
                <a:latin typeface="Arial" panose="020B0604020202020204" pitchFamily="34" charset="0"/>
              </a:rPr>
              <a:t> op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zilveren</a:t>
            </a:r>
            <a:r>
              <a:rPr lang="en-GB" sz="1800" dirty="0">
                <a:effectLst/>
                <a:latin typeface="Arial" panose="020B0604020202020204" pitchFamily="34" charset="0"/>
              </a:rPr>
              <a:t> canvas,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dit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verleent</a:t>
            </a:r>
            <a:r>
              <a:rPr lang="en-GB" sz="1800" dirty="0">
                <a:effectLst/>
                <a:latin typeface="Arial" panose="020B0604020202020204" pitchFamily="34" charset="0"/>
              </a:rPr>
              <a:t> 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doeken</a:t>
            </a:r>
            <a:r>
              <a:rPr lang="en-GB" sz="1800" dirty="0">
                <a:effectLst/>
                <a:latin typeface="Arial" panose="020B0604020202020204" pitchFamily="34" charset="0"/>
              </a:rPr>
              <a:t>/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zijn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portretten</a:t>
            </a:r>
            <a:r>
              <a:rPr lang="en-GB" sz="1800" dirty="0">
                <a:effectLst/>
                <a:latin typeface="Arial" panose="020B0604020202020204" pitchFamily="34" charset="0"/>
              </a:rPr>
              <a:t> status.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ymbol" pitchFamily="2" charset="2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</a:rPr>
              <a:t>Het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zilveren</a:t>
            </a:r>
            <a:r>
              <a:rPr lang="en-GB" sz="1800" dirty="0">
                <a:effectLst/>
                <a:latin typeface="Arial" panose="020B0604020202020204" pitchFamily="34" charset="0"/>
              </a:rPr>
              <a:t> doek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kan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gezien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worden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als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verwijzing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naar</a:t>
            </a:r>
            <a:r>
              <a:rPr lang="en-GB" sz="1800" dirty="0">
                <a:effectLst/>
                <a:latin typeface="Arial" panose="020B0604020202020204" pitchFamily="34" charset="0"/>
              </a:rPr>
              <a:t> het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filmdoek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waarop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hij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schittert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Hij</a:t>
            </a:r>
            <a:r>
              <a:rPr lang="en-GB" sz="1800" dirty="0">
                <a:effectLst/>
                <a:latin typeface="Arial" panose="020B0604020202020204" pitchFamily="34" charset="0"/>
              </a:rPr>
              <a:t> 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afgedrukt</a:t>
            </a:r>
            <a:r>
              <a:rPr lang="en-GB" sz="1800" dirty="0">
                <a:effectLst/>
                <a:latin typeface="Arial" panose="020B0604020202020204" pitchFamily="34" charset="0"/>
              </a:rPr>
              <a:t> in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meervoud</a:t>
            </a:r>
            <a:r>
              <a:rPr lang="en-GB" sz="1800" dirty="0">
                <a:effectLst/>
                <a:latin typeface="Arial" panose="020B0604020202020204" pitchFamily="34" charset="0"/>
              </a:rPr>
              <a:t> /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hij</a:t>
            </a:r>
            <a:r>
              <a:rPr lang="en-GB" sz="1800" dirty="0">
                <a:effectLst/>
                <a:latin typeface="Arial" panose="020B0604020202020204" pitchFamily="34" charset="0"/>
              </a:rPr>
              <a:t> 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verdubbeld</a:t>
            </a:r>
            <a:r>
              <a:rPr lang="en-GB" sz="1800" dirty="0">
                <a:effectLst/>
                <a:latin typeface="Arial" panose="020B0604020202020204" pitchFamily="34" charset="0"/>
              </a:rPr>
              <a:t> (of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verdrievoudigd</a:t>
            </a:r>
            <a:r>
              <a:rPr lang="en-GB" sz="1800" dirty="0">
                <a:effectLst/>
                <a:latin typeface="Arial" panose="020B0604020202020204" pitchFamily="34" charset="0"/>
              </a:rPr>
              <a:t>), met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andere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woorden</a:t>
            </a:r>
            <a:r>
              <a:rPr lang="en-GB" sz="1800" dirty="0">
                <a:effectLst/>
                <a:latin typeface="Arial" panose="020B0604020202020204" pitchFamily="34" charset="0"/>
              </a:rPr>
              <a:t>: je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kunt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niet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ontkomen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aan</a:t>
            </a:r>
            <a:r>
              <a:rPr lang="en-GB" sz="1800" dirty="0">
                <a:effectLst/>
                <a:latin typeface="Arial" panose="020B0604020202020204" pitchFamily="34" charset="0"/>
              </a:rPr>
              <a:t> 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grootsheid</a:t>
            </a:r>
            <a:r>
              <a:rPr lang="en-GB" sz="1800" dirty="0">
                <a:effectLst/>
                <a:latin typeface="Arial" panose="020B0604020202020204" pitchFamily="34" charset="0"/>
              </a:rPr>
              <a:t> van Elvis/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zijn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aanwezigheid</a:t>
            </a:r>
            <a:r>
              <a:rPr lang="en-GB" sz="1800" dirty="0">
                <a:effectLst/>
                <a:latin typeface="Arial" panose="020B0604020202020204" pitchFamily="34" charset="0"/>
              </a:rPr>
              <a:t> in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onze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realiteit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ymbol" pitchFamily="2" charset="2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</a:rPr>
              <a:t>Er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worden</a:t>
            </a:r>
            <a:r>
              <a:rPr lang="en-GB" sz="1800" dirty="0">
                <a:effectLst/>
                <a:latin typeface="Arial" panose="020B0604020202020204" pitchFamily="34" charset="0"/>
              </a:rPr>
              <a:t> in 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tentoonstelling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verschillende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varianten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getoond</a:t>
            </a:r>
            <a:r>
              <a:rPr lang="en-GB" sz="1800" dirty="0">
                <a:effectLst/>
                <a:latin typeface="Arial" panose="020B0604020202020204" pitchFamily="34" charset="0"/>
              </a:rPr>
              <a:t> (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alleen</a:t>
            </a:r>
            <a:r>
              <a:rPr lang="en-GB" sz="1800" dirty="0">
                <a:effectLst/>
                <a:latin typeface="Arial" panose="020B0604020202020204" pitchFamily="34" charset="0"/>
              </a:rPr>
              <a:t> maar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Elvissen</a:t>
            </a:r>
            <a:r>
              <a:rPr lang="en-GB" sz="1800" dirty="0">
                <a:effectLst/>
                <a:latin typeface="Arial" panose="020B0604020202020204" pitchFamily="34" charset="0"/>
              </a:rPr>
              <a:t>): je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kunt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niet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ontkomen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aan</a:t>
            </a:r>
            <a:r>
              <a:rPr lang="en-GB" sz="1800" dirty="0">
                <a:effectLst/>
                <a:latin typeface="Arial" panose="020B0604020202020204" pitchFamily="34" charset="0"/>
              </a:rPr>
              <a:t> 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grootsheid</a:t>
            </a:r>
            <a:r>
              <a:rPr lang="en-GB" sz="1800" dirty="0">
                <a:effectLst/>
                <a:latin typeface="Arial" panose="020B0604020202020204" pitchFamily="34" charset="0"/>
              </a:rPr>
              <a:t> van Elvis/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zijn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aanwezigheid</a:t>
            </a:r>
            <a:r>
              <a:rPr lang="en-GB" sz="1800" dirty="0">
                <a:effectLst/>
                <a:latin typeface="Arial" panose="020B0604020202020204" pitchFamily="34" charset="0"/>
              </a:rPr>
              <a:t> in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onze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realiteit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ymbol" pitchFamily="2" charset="2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Bij</a:t>
            </a:r>
            <a:r>
              <a:rPr lang="en-GB" sz="1800" dirty="0">
                <a:effectLst/>
                <a:latin typeface="Arial" panose="020B0604020202020204" pitchFamily="34" charset="0"/>
              </a:rPr>
              <a:t> 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afgebeelde</a:t>
            </a:r>
            <a:r>
              <a:rPr lang="en-GB" sz="1800" dirty="0">
                <a:effectLst/>
                <a:latin typeface="Arial" panose="020B0604020202020204" pitchFamily="34" charset="0"/>
              </a:rPr>
              <a:t> Elvis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ontbreekt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achtergrond</a:t>
            </a:r>
            <a:r>
              <a:rPr lang="en-GB" sz="1800" dirty="0">
                <a:effectLst/>
                <a:latin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hierdoor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missen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tijd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plaats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wordt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hij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letterlijk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vereeuwigd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1541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03D2C-353B-62C9-5C19-8DFE13672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B7EE4F-011A-1909-2668-DFF60F02091A}"/>
              </a:ext>
            </a:extLst>
          </p:cNvPr>
          <p:cNvSpPr txBox="1"/>
          <p:nvPr/>
        </p:nvSpPr>
        <p:spPr>
          <a:xfrm>
            <a:off x="649995" y="308472"/>
            <a:ext cx="109507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800" dirty="0">
                <a:effectLst/>
                <a:latin typeface="Arial" panose="020B0604020202020204" pitchFamily="34" charset="0"/>
              </a:rPr>
            </a:br>
            <a:r>
              <a:rPr lang="en-GB" b="1" dirty="0" err="1">
                <a:latin typeface="Arial" panose="020B0604020202020204" pitchFamily="34" charset="0"/>
              </a:rPr>
              <a:t>B</a:t>
            </a:r>
            <a:r>
              <a:rPr lang="en-GB" sz="1800" b="1" dirty="0" err="1">
                <a:effectLst/>
                <a:latin typeface="Arial" panose="020B0604020202020204" pitchFamily="34" charset="0"/>
              </a:rPr>
              <a:t>espotten</a:t>
            </a:r>
            <a:r>
              <a:rPr lang="en-GB" sz="1800" b="1" dirty="0">
                <a:effectLst/>
                <a:latin typeface="Arial" panose="020B0604020202020204" pitchFamily="34" charset="0"/>
              </a:rPr>
              <a:t> van Elvis </a:t>
            </a:r>
            <a:r>
              <a:rPr lang="en-GB" sz="1800" b="1" dirty="0" err="1">
                <a:effectLst/>
                <a:latin typeface="Arial" panose="020B0604020202020204" pitchFamily="34" charset="0"/>
              </a:rPr>
              <a:t>als</a:t>
            </a:r>
            <a:r>
              <a:rPr lang="en-GB" sz="1800" b="1" dirty="0">
                <a:effectLst/>
                <a:latin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Arial" panose="020B0604020202020204" pitchFamily="34" charset="0"/>
              </a:rPr>
              <a:t>Hollywoodberoemdheid</a:t>
            </a:r>
            <a:r>
              <a:rPr lang="en-GB" sz="1800" b="1" dirty="0">
                <a:effectLst/>
                <a:latin typeface="Arial" panose="020B0604020202020204" pitchFamily="34" charset="0"/>
              </a:rPr>
              <a:t> want (twee van de </a:t>
            </a:r>
            <a:r>
              <a:rPr lang="en-GB" sz="1800" b="1" dirty="0" err="1">
                <a:effectLst/>
                <a:latin typeface="Arial" panose="020B0604020202020204" pitchFamily="34" charset="0"/>
              </a:rPr>
              <a:t>volgende</a:t>
            </a:r>
            <a:r>
              <a:rPr lang="en-GB" sz="1800" b="1" dirty="0">
                <a:effectLst/>
                <a:latin typeface="Arial" panose="020B0604020202020204" pitchFamily="34" charset="0"/>
              </a:rPr>
              <a:t>): 2 </a:t>
            </a:r>
          </a:p>
          <a:p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ymbol" pitchFamily="2" charset="2"/>
              </a:rPr>
              <a:t>  </a:t>
            </a:r>
            <a:r>
              <a:rPr lang="en-GB" sz="1800" dirty="0">
                <a:effectLst/>
                <a:latin typeface="Arial" panose="020B0604020202020204" pitchFamily="34" charset="0"/>
              </a:rPr>
              <a:t>Elvis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wordt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vermenigvuldigd</a:t>
            </a:r>
            <a:r>
              <a:rPr lang="en-GB" sz="1800" dirty="0">
                <a:effectLst/>
                <a:latin typeface="Arial" panose="020B0604020202020204" pitchFamily="34" charset="0"/>
              </a:rPr>
              <a:t> / in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veelvoud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gepresenteerd</a:t>
            </a:r>
            <a:r>
              <a:rPr lang="en-GB" sz="1800" dirty="0">
                <a:effectLst/>
                <a:latin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als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product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waarbij</a:t>
            </a:r>
            <a:r>
              <a:rPr lang="en-GB" sz="1800" dirty="0">
                <a:effectLst/>
                <a:latin typeface="Arial" panose="020B0604020202020204" pitchFamily="34" charset="0"/>
              </a:rPr>
              <a:t> het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ene</a:t>
            </a:r>
            <a:r>
              <a:rPr lang="en-GB" sz="1800" dirty="0">
                <a:effectLst/>
                <a:latin typeface="Arial" panose="020B0604020202020204" pitchFamily="34" charset="0"/>
              </a:rPr>
              <a:t> product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inwisselbaar</a:t>
            </a:r>
            <a:r>
              <a:rPr lang="en-GB" sz="1800" dirty="0">
                <a:effectLst/>
                <a:latin typeface="Arial" panose="020B0604020202020204" pitchFamily="34" charset="0"/>
              </a:rPr>
              <a:t> 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voor</a:t>
            </a:r>
            <a:r>
              <a:rPr lang="en-GB" sz="1800" dirty="0">
                <a:effectLst/>
                <a:latin typeface="Arial" panose="020B0604020202020204" pitchFamily="34" charset="0"/>
              </a:rPr>
              <a:t> het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andere</a:t>
            </a:r>
            <a:r>
              <a:rPr lang="en-GB" sz="1800" dirty="0">
                <a:effectLst/>
                <a:latin typeface="Arial" panose="020B0604020202020204" pitchFamily="34" charset="0"/>
              </a:rPr>
              <a:t>, in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plaats</a:t>
            </a:r>
            <a:r>
              <a:rPr lang="en-GB" sz="1800" dirty="0">
                <a:effectLst/>
                <a:latin typeface="Arial" panose="020B0604020202020204" pitchFamily="34" charset="0"/>
              </a:rPr>
              <a:t> van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als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unieke</a:t>
            </a:r>
            <a:r>
              <a:rPr lang="en-GB" sz="1800" dirty="0">
                <a:effectLst/>
                <a:latin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bijzondere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persoon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ymbol" pitchFamily="2" charset="2"/>
              </a:rPr>
              <a:t> </a:t>
            </a:r>
            <a:r>
              <a:rPr lang="en-GB" sz="1800" dirty="0">
                <a:effectLst/>
                <a:latin typeface="Arial" panose="020B0604020202020204" pitchFamily="34" charset="0"/>
              </a:rPr>
              <a:t>Elvis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wordt</a:t>
            </a:r>
            <a:r>
              <a:rPr lang="en-GB" sz="1800" dirty="0">
                <a:effectLst/>
                <a:latin typeface="Arial" panose="020B0604020202020204" pitchFamily="34" charset="0"/>
              </a:rPr>
              <a:t> (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netjes</a:t>
            </a:r>
            <a:r>
              <a:rPr lang="en-GB" sz="1800" dirty="0">
                <a:effectLst/>
                <a:latin typeface="Arial" panose="020B0604020202020204" pitchFamily="34" charset="0"/>
              </a:rPr>
              <a:t>) in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rij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gepresenteerd</a:t>
            </a:r>
            <a:r>
              <a:rPr lang="en-GB" sz="1800" dirty="0">
                <a:effectLst/>
                <a:latin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zoals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producten</a:t>
            </a:r>
            <a:r>
              <a:rPr lang="en-GB" sz="1800" dirty="0">
                <a:effectLst/>
                <a:latin typeface="Arial" panose="020B0604020202020204" pitchFamily="34" charset="0"/>
              </a:rPr>
              <a:t> in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supermarkt</a:t>
            </a:r>
            <a:r>
              <a:rPr lang="en-GB" sz="1800" dirty="0">
                <a:effectLst/>
                <a:latin typeface="Arial" panose="020B0604020202020204" pitchFamily="34" charset="0"/>
              </a:rPr>
              <a:t> –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hij</a:t>
            </a:r>
            <a:r>
              <a:rPr lang="en-GB" sz="1800" dirty="0">
                <a:effectLst/>
                <a:latin typeface="Arial" panose="020B0604020202020204" pitchFamily="34" charset="0"/>
              </a:rPr>
              <a:t> 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dus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product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dat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verkocht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wordt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ymbol" pitchFamily="2" charset="2"/>
              </a:rPr>
              <a:t> </a:t>
            </a:r>
            <a:r>
              <a:rPr lang="en-GB" sz="1800" dirty="0">
                <a:effectLst/>
                <a:latin typeface="Arial" panose="020B0604020202020204" pitchFamily="34" charset="0"/>
              </a:rPr>
              <a:t>Elvis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wordt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afgebeeld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als</a:t>
            </a:r>
            <a:r>
              <a:rPr lang="en-GB" sz="1800" dirty="0">
                <a:effectLst/>
                <a:latin typeface="Arial" panose="020B0604020202020204" pitchFamily="34" charset="0"/>
              </a:rPr>
              <a:t> het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clichébeeld</a:t>
            </a:r>
            <a:r>
              <a:rPr lang="en-GB" sz="1800" dirty="0">
                <a:effectLst/>
                <a:latin typeface="Arial" panose="020B0604020202020204" pitchFamily="34" charset="0"/>
              </a:rPr>
              <a:t> van de cowboy, in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duidelijk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geregisseerde</a:t>
            </a:r>
            <a:r>
              <a:rPr lang="en-GB" sz="1800" dirty="0">
                <a:effectLst/>
                <a:latin typeface="Arial" panose="020B0604020202020204" pitchFamily="34" charset="0"/>
              </a:rPr>
              <a:t> pose. Elvis 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unieke</a:t>
            </a:r>
            <a:r>
              <a:rPr lang="en-GB" sz="1800" dirty="0">
                <a:effectLst/>
                <a:latin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persoonlijke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figuur</a:t>
            </a:r>
            <a:r>
              <a:rPr lang="en-GB" sz="1800" dirty="0">
                <a:effectLst/>
                <a:latin typeface="Arial" panose="020B0604020202020204" pitchFamily="34" charset="0"/>
              </a:rPr>
              <a:t>, maar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namaakcowboy</a:t>
            </a:r>
            <a:r>
              <a:rPr lang="en-GB" sz="1800" dirty="0">
                <a:effectLst/>
                <a:latin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gecreëerd</a:t>
            </a:r>
            <a:r>
              <a:rPr lang="en-GB" sz="1800" dirty="0">
                <a:effectLst/>
                <a:latin typeface="Arial" panose="020B0604020202020204" pitchFamily="34" charset="0"/>
              </a:rPr>
              <a:t> door 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filmindustrie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ymbol" pitchFamily="2" charset="2"/>
              </a:rPr>
              <a:t> </a:t>
            </a:r>
            <a:r>
              <a:rPr lang="en-GB" sz="1800" dirty="0">
                <a:effectLst/>
                <a:latin typeface="Arial" panose="020B0604020202020204" pitchFamily="34" charset="0"/>
              </a:rPr>
              <a:t>Elvis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wordt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hier</a:t>
            </a:r>
            <a:r>
              <a:rPr lang="en-GB" sz="1800" dirty="0">
                <a:effectLst/>
                <a:latin typeface="Arial" panose="020B0604020202020204" pitchFamily="34" charset="0"/>
              </a:rPr>
              <a:t> in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meervoud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als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filmcowboy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gepresenteerd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wordt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daarmee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behandeld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als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marionet die zo van 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lopende</a:t>
            </a:r>
            <a:r>
              <a:rPr lang="en-GB" sz="1800" dirty="0">
                <a:effectLst/>
                <a:latin typeface="Arial" panose="020B0604020202020204" pitchFamily="34" charset="0"/>
              </a:rPr>
              <a:t> band van 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filmindustrie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rolt</a:t>
            </a:r>
            <a:r>
              <a:rPr lang="en-GB" sz="1800" dirty="0">
                <a:effectLst/>
                <a:latin typeface="Arial" panose="020B0604020202020204" pitchFamily="34" charset="0"/>
              </a:rPr>
              <a:t> – het product Elvis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gecreëerd</a:t>
            </a:r>
            <a:r>
              <a:rPr lang="en-GB" sz="1800" dirty="0">
                <a:effectLst/>
                <a:latin typeface="Arial" panose="020B0604020202020204" pitchFamily="34" charset="0"/>
              </a:rPr>
              <a:t> door 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filmindustrie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ymbol" pitchFamily="2" charset="2"/>
              </a:rPr>
              <a:t> </a:t>
            </a:r>
            <a:r>
              <a:rPr lang="en-GB" sz="1800" dirty="0">
                <a:effectLst/>
                <a:latin typeface="Arial" panose="020B0604020202020204" pitchFamily="34" charset="0"/>
              </a:rPr>
              <a:t>Elvis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wordt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afgebeeld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zonder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achtergrond</a:t>
            </a:r>
            <a:r>
              <a:rPr lang="en-GB" sz="1800" dirty="0">
                <a:effectLst/>
                <a:latin typeface="Arial" panose="020B0604020202020204" pitchFamily="34" charset="0"/>
              </a:rPr>
              <a:t>/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suggestie</a:t>
            </a:r>
            <a:r>
              <a:rPr lang="en-GB" sz="1800" dirty="0">
                <a:effectLst/>
                <a:latin typeface="Arial" panose="020B0604020202020204" pitchFamily="34" charset="0"/>
              </a:rPr>
              <a:t> van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tijd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plaats</a:t>
            </a:r>
            <a:r>
              <a:rPr lang="en-GB" sz="1800" dirty="0">
                <a:effectLst/>
                <a:latin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bordkartonnen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figuur</a:t>
            </a:r>
            <a:r>
              <a:rPr lang="en-GB" sz="1800" dirty="0">
                <a:effectLst/>
                <a:latin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waarmee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ieder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verhalend</a:t>
            </a:r>
            <a:r>
              <a:rPr lang="en-GB" sz="1800" dirty="0">
                <a:effectLst/>
                <a:latin typeface="Arial" panose="020B0604020202020204" pitchFamily="34" charset="0"/>
              </a:rPr>
              <a:t>/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persoonlijke</a:t>
            </a:r>
            <a:r>
              <a:rPr lang="en-GB" sz="1800" dirty="0">
                <a:effectLst/>
                <a:latin typeface="Arial" panose="020B0604020202020204" pitchFamily="34" charset="0"/>
              </a:rPr>
              <a:t> element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ontbreekt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ymbol" pitchFamily="2" charset="2"/>
              </a:rPr>
              <a:t> </a:t>
            </a:r>
            <a:r>
              <a:rPr lang="en-GB" sz="1800" dirty="0">
                <a:effectLst/>
                <a:latin typeface="Arial" panose="020B0604020202020204" pitchFamily="34" charset="0"/>
              </a:rPr>
              <a:t>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dubbele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driedubbele</a:t>
            </a:r>
            <a:r>
              <a:rPr lang="en-GB" sz="1800" dirty="0">
                <a:effectLst/>
                <a:latin typeface="Arial" panose="020B0604020202020204" pitchFamily="34" charset="0"/>
              </a:rPr>
              <a:t> Elvis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roepen</a:t>
            </a:r>
            <a:r>
              <a:rPr lang="en-GB" sz="1800" dirty="0">
                <a:effectLst/>
                <a:latin typeface="Arial" panose="020B0604020202020204" pitchFamily="34" charset="0"/>
              </a:rPr>
              <a:t> 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associatie</a:t>
            </a:r>
            <a:r>
              <a:rPr lang="en-GB" sz="1800" dirty="0">
                <a:effectLst/>
                <a:latin typeface="Arial" panose="020B0604020202020204" pitchFamily="34" charset="0"/>
              </a:rPr>
              <a:t> op met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misdrukken</a:t>
            </a:r>
            <a:r>
              <a:rPr lang="en-GB" sz="1800" dirty="0">
                <a:effectLst/>
                <a:latin typeface="Arial" panose="020B0604020202020204" pitchFamily="34" charset="0"/>
              </a:rPr>
              <a:t> – het 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mislukte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weergave</a:t>
            </a:r>
            <a:r>
              <a:rPr lang="en-GB" sz="1800" dirty="0">
                <a:effectLst/>
                <a:latin typeface="Arial" panose="020B0604020202020204" pitchFamily="34" charset="0"/>
              </a:rPr>
              <a:t> van Elvis/de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heroïsche</a:t>
            </a:r>
            <a:r>
              <a:rPr lang="en-GB" sz="1800" dirty="0">
                <a:effectLst/>
                <a:latin typeface="Arial" panose="020B0604020202020204" pitchFamily="34" charset="0"/>
              </a:rPr>
              <a:t> cowboy, want het 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gecreëerd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beeld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9041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3F964-8B93-D2FB-DD4E-A2D4E9867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97934D4-042E-2226-C4F9-EFC393B09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63" y="766641"/>
            <a:ext cx="10377889" cy="29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8D5E0-8709-FED5-6088-51C510DAD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8633C-E945-0B15-4922-78350CDA078F}"/>
              </a:ext>
            </a:extLst>
          </p:cNvPr>
          <p:cNvSpPr txBox="1"/>
          <p:nvPr/>
        </p:nvSpPr>
        <p:spPr>
          <a:xfrm>
            <a:off x="517793" y="980501"/>
            <a:ext cx="109507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800" b="1" dirty="0">
                <a:effectLst/>
                <a:latin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</a:rPr>
              <a:t>T</a:t>
            </a:r>
            <a:r>
              <a:rPr lang="en-GB" sz="1800" b="1" dirty="0">
                <a:effectLst/>
                <a:latin typeface="Arial" panose="020B0604020202020204" pitchFamily="34" charset="0"/>
              </a:rPr>
              <a:t>wee van de </a:t>
            </a:r>
            <a:r>
              <a:rPr lang="en-GB" sz="1800" b="1" dirty="0" err="1">
                <a:effectLst/>
                <a:latin typeface="Arial" panose="020B0604020202020204" pitchFamily="34" charset="0"/>
              </a:rPr>
              <a:t>volgende</a:t>
            </a:r>
            <a:r>
              <a:rPr lang="en-GB" sz="1800" b="1" dirty="0">
                <a:effectLst/>
                <a:latin typeface="Arial" panose="020B0604020202020204" pitchFamily="34" charset="0"/>
              </a:rPr>
              <a:t>: 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ymbol" pitchFamily="2" charset="2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</a:rPr>
              <a:t>Warhol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maakt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gebruik</a:t>
            </a:r>
            <a:r>
              <a:rPr lang="en-GB" sz="1800" dirty="0">
                <a:effectLst/>
                <a:latin typeface="Arial" panose="020B0604020202020204" pitchFamily="34" charset="0"/>
              </a:rPr>
              <a:t> van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populaire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beroemdheid</a:t>
            </a:r>
            <a:r>
              <a:rPr lang="en-GB" sz="1800" dirty="0">
                <a:effectLst/>
                <a:latin typeface="Arial" panose="020B0604020202020204" pitchFamily="34" charset="0"/>
              </a:rPr>
              <a:t> /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volksheld</a:t>
            </a:r>
            <a:r>
              <a:rPr lang="en-GB" sz="1800" dirty="0">
                <a:effectLst/>
                <a:latin typeface="Arial" panose="020B0604020202020204" pitchFamily="34" charset="0"/>
              </a:rPr>
              <a:t>, die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vrijwel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elke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Amerikaan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kent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ymbol" pitchFamily="2" charset="2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</a:rPr>
              <a:t>Warhol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maakt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gebruik</a:t>
            </a:r>
            <a:r>
              <a:rPr lang="en-GB" sz="1800" dirty="0">
                <a:effectLst/>
                <a:latin typeface="Arial" panose="020B0604020202020204" pitchFamily="34" charset="0"/>
              </a:rPr>
              <a:t> van het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beeld</a:t>
            </a:r>
            <a:r>
              <a:rPr lang="en-GB" sz="1800" dirty="0">
                <a:effectLst/>
                <a:latin typeface="Arial" panose="020B0604020202020204" pitchFamily="34" charset="0"/>
              </a:rPr>
              <a:t> van (Elvis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als</a:t>
            </a:r>
            <a:r>
              <a:rPr lang="en-GB" sz="1800" dirty="0">
                <a:effectLst/>
                <a:latin typeface="Arial" panose="020B0604020202020204" pitchFamily="34" charset="0"/>
              </a:rPr>
              <a:t>)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cowboy,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dit</a:t>
            </a:r>
            <a:r>
              <a:rPr lang="en-GB" sz="1800" dirty="0">
                <a:effectLst/>
                <a:latin typeface="Arial" panose="020B0604020202020204" pitchFamily="34" charset="0"/>
              </a:rPr>
              <a:t> sluit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aan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bij</a:t>
            </a:r>
            <a:r>
              <a:rPr lang="en-GB" sz="1800" dirty="0">
                <a:effectLst/>
                <a:latin typeface="Arial" panose="020B0604020202020204" pitchFamily="34" charset="0"/>
              </a:rPr>
              <a:t> 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nationale</a:t>
            </a:r>
            <a:r>
              <a:rPr lang="en-GB" sz="1800" dirty="0">
                <a:effectLst/>
                <a:latin typeface="Arial" panose="020B0604020202020204" pitchFamily="34" charset="0"/>
              </a:rPr>
              <a:t> trots van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veel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Amerikanen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ymbol" pitchFamily="2" charset="2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</a:rPr>
              <a:t>Elvis 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persoon</a:t>
            </a:r>
            <a:r>
              <a:rPr lang="en-GB" sz="1800" dirty="0">
                <a:effectLst/>
                <a:latin typeface="Arial" panose="020B0604020202020204" pitchFamily="34" charset="0"/>
              </a:rPr>
              <a:t> met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wie</a:t>
            </a:r>
            <a:r>
              <a:rPr lang="en-GB" sz="1800" dirty="0">
                <a:effectLst/>
                <a:latin typeface="Arial" panose="020B0604020202020204" pitchFamily="34" charset="0"/>
              </a:rPr>
              <a:t> het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Amerikaanse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publiek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zich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kan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identificeren</a:t>
            </a:r>
            <a:r>
              <a:rPr lang="en-GB" sz="1800" dirty="0">
                <a:effectLst/>
                <a:latin typeface="Arial" panose="020B0604020202020204" pitchFamily="34" charset="0"/>
              </a:rPr>
              <a:t>, de all-American boy die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beroemd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werd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ymbol" pitchFamily="2" charset="2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</a:rPr>
              <a:t>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afbeelding</a:t>
            </a:r>
            <a:r>
              <a:rPr lang="en-GB" sz="1800" dirty="0">
                <a:effectLst/>
                <a:latin typeface="Arial" panose="020B0604020202020204" pitchFamily="34" charset="0"/>
              </a:rPr>
              <a:t> is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herkenbaar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uit</a:t>
            </a:r>
            <a:r>
              <a:rPr lang="en-GB" sz="1800" dirty="0">
                <a:effectLst/>
                <a:latin typeface="Arial" panose="020B0604020202020204" pitchFamily="34" charset="0"/>
              </a:rPr>
              <a:t> 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populaire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cultuur</a:t>
            </a:r>
            <a:r>
              <a:rPr lang="en-GB" sz="1800" dirty="0">
                <a:effectLst/>
                <a:latin typeface="Arial" panose="020B0604020202020204" pitchFamily="34" charset="0"/>
              </a:rPr>
              <a:t> (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filmwereld</a:t>
            </a:r>
            <a:r>
              <a:rPr lang="en-GB" sz="1800" dirty="0">
                <a:effectLst/>
                <a:latin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niet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elitair</a:t>
            </a:r>
            <a:r>
              <a:rPr lang="en-GB" sz="1800" dirty="0">
                <a:effectLst/>
                <a:latin typeface="Arial" panose="020B0604020202020204" pitchFamily="34" charset="0"/>
              </a:rPr>
              <a:t>)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en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daarom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geschikt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voor</a:t>
            </a:r>
            <a:r>
              <a:rPr lang="en-GB" sz="1800" dirty="0">
                <a:effectLst/>
                <a:latin typeface="Arial" panose="020B0604020202020204" pitchFamily="34" charset="0"/>
              </a:rPr>
              <a:t> het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merendeel</a:t>
            </a:r>
            <a:r>
              <a:rPr lang="en-GB" sz="1800" dirty="0">
                <a:effectLst/>
                <a:latin typeface="Arial" panose="020B0604020202020204" pitchFamily="34" charset="0"/>
              </a:rPr>
              <a:t> van 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Amerikaanse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bevolking</a:t>
            </a:r>
            <a:r>
              <a:rPr lang="en-GB" sz="1800" dirty="0">
                <a:effectLst/>
                <a:latin typeface="Arial" panose="020B0604020202020204" pitchFamily="34" charset="0"/>
              </a:rPr>
              <a:t>. </a:t>
            </a:r>
            <a:endParaRPr lang="en-GB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ymbol" pitchFamily="2" charset="2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</a:rPr>
              <a:t>De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afbeelding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betreft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een</a:t>
            </a:r>
            <a:r>
              <a:rPr lang="en-GB" sz="1800" dirty="0">
                <a:effectLst/>
                <a:latin typeface="Arial" panose="020B0604020202020204" pitchFamily="34" charset="0"/>
              </a:rPr>
              <a:t> direct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herkenbaar</a:t>
            </a:r>
            <a:r>
              <a:rPr lang="en-GB" sz="1800" dirty="0">
                <a:effectLst/>
                <a:latin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figuratief</a:t>
            </a:r>
            <a:r>
              <a:rPr lang="en-GB" sz="1800" dirty="0">
                <a:effectLst/>
                <a:latin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beeld</a:t>
            </a:r>
            <a:r>
              <a:rPr lang="en-GB" sz="1800" dirty="0">
                <a:effectLst/>
                <a:latin typeface="Arial" panose="020B0604020202020204" pitchFamily="34" charset="0"/>
              </a:rPr>
              <a:t> (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dit</a:t>
            </a:r>
            <a:r>
              <a:rPr lang="en-GB" sz="1800" dirty="0">
                <a:effectLst/>
                <a:latin typeface="Arial" panose="020B0604020202020204" pitchFamily="34" charset="0"/>
              </a:rPr>
              <a:t> in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tegenstelling</a:t>
            </a:r>
            <a:r>
              <a:rPr lang="en-GB" sz="1800" dirty="0">
                <a:effectLst/>
                <a:latin typeface="Arial" panose="020B0604020202020204" pitchFamily="34" charset="0"/>
              </a:rPr>
              <a:t> tot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abstracte</a:t>
            </a:r>
            <a:r>
              <a:rPr lang="en-GB" sz="1800" dirty="0">
                <a:effectLst/>
                <a:latin typeface="Arial" panose="020B0604020202020204" pitchFamily="34" charset="0"/>
              </a:rPr>
              <a:t> kunst,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zoals</a:t>
            </a:r>
            <a:r>
              <a:rPr lang="en-GB" sz="1800" dirty="0">
                <a:effectLst/>
                <a:latin typeface="Arial" panose="020B0604020202020204" pitchFamily="34" charset="0"/>
              </a:rPr>
              <a:t> het '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ondoorgrondelijke</a:t>
            </a:r>
            <a:r>
              <a:rPr lang="en-GB" sz="1800" dirty="0">
                <a:effectLst/>
                <a:latin typeface="Arial" panose="020B0604020202020204" pitchFamily="34" charset="0"/>
              </a:rPr>
              <a:t>' abstract </a:t>
            </a:r>
            <a:r>
              <a:rPr lang="en-GB" sz="1800" dirty="0" err="1">
                <a:effectLst/>
                <a:latin typeface="Arial" panose="020B0604020202020204" pitchFamily="34" charset="0"/>
              </a:rPr>
              <a:t>expressionisme</a:t>
            </a:r>
            <a:r>
              <a:rPr lang="en-GB" sz="1800" dirty="0">
                <a:effectLst/>
                <a:latin typeface="Arial" panose="020B0604020202020204" pitchFamily="34" charset="0"/>
              </a:rPr>
              <a:t>) </a:t>
            </a:r>
            <a:endParaRPr lang="en-GB" dirty="0">
              <a:effectLst/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70416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317</TotalTime>
  <Words>525</Words>
  <Application>Microsoft Macintosh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Impact</vt:lpstr>
      <vt:lpstr>Symbol</vt:lpstr>
      <vt:lpstr>Main Event</vt:lpstr>
      <vt:lpstr>KUA - Massacultuur</vt:lpstr>
      <vt:lpstr>Oefenvragen examen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5   (optioneel)</vt:lpstr>
      <vt:lpstr>Onderzoek Stanislavski en  ’The Method’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Jansen</dc:creator>
  <cp:lastModifiedBy>Thomas Jansen</cp:lastModifiedBy>
  <cp:revision>3</cp:revision>
  <dcterms:created xsi:type="dcterms:W3CDTF">2024-09-04T11:53:11Z</dcterms:created>
  <dcterms:modified xsi:type="dcterms:W3CDTF">2024-11-11T12:09:13Z</dcterms:modified>
</cp:coreProperties>
</file>